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3"/>
    <p:sldId id="265" r:id="rId4"/>
    <p:sldId id="266" r:id="rId5"/>
    <p:sldId id="273" r:id="rId6"/>
    <p:sldId id="274" r:id="rId7"/>
    <p:sldId id="275" r:id="rId8"/>
    <p:sldId id="267" r:id="rId9"/>
    <p:sldId id="276" r:id="rId10"/>
    <p:sldId id="277" r:id="rId11"/>
    <p:sldId id="278" r:id="rId12"/>
    <p:sldId id="268" r:id="rId13"/>
    <p:sldId id="295" r:id="rId14"/>
    <p:sldId id="296" r:id="rId15"/>
    <p:sldId id="297" r:id="rId16"/>
    <p:sldId id="298" r:id="rId17"/>
    <p:sldId id="357" r:id="rId18"/>
    <p:sldId id="333" r:id="rId19"/>
    <p:sldId id="334" r:id="rId20"/>
    <p:sldId id="300" r:id="rId21"/>
    <p:sldId id="301" r:id="rId22"/>
    <p:sldId id="336" r:id="rId23"/>
    <p:sldId id="337" r:id="rId24"/>
    <p:sldId id="338" r:id="rId25"/>
    <p:sldId id="302" r:id="rId26"/>
    <p:sldId id="304" r:id="rId27"/>
    <p:sldId id="305" r:id="rId28"/>
    <p:sldId id="279" r:id="rId29"/>
    <p:sldId id="269" r:id="rId30"/>
    <p:sldId id="322" r:id="rId31"/>
    <p:sldId id="323" r:id="rId32"/>
    <p:sldId id="324" r:id="rId33"/>
    <p:sldId id="325" r:id="rId34"/>
    <p:sldId id="326" r:id="rId35"/>
    <p:sldId id="327" r:id="rId36"/>
    <p:sldId id="359" r:id="rId37"/>
    <p:sldId id="360" r:id="rId38"/>
    <p:sldId id="329" r:id="rId39"/>
    <p:sldId id="270" r:id="rId40"/>
    <p:sldId id="282" r:id="rId41"/>
    <p:sldId id="272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son" initials="e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40" y="96"/>
      </p:cViewPr>
      <p:guideLst>
        <p:guide pos="3891"/>
        <p:guide orient="horz" pos="2158"/>
        <p:guide orient="horz" pos="270"/>
        <p:guide orient="horz" pos="4096"/>
        <p:guide pos="5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/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5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5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UI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hyperlink" Target="https://gitlab.gz.cvte.cn/sys_design_supply/ifp-file-format-transform/-/tree/main/src&#13;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hyperlink" Target="https://astexplorer.ne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1.xml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83978" y="2964930"/>
            <a:ext cx="442404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Babel </a:t>
            </a:r>
            <a:r>
              <a:rPr lang="zh-CN" altLang="en-US" sz="4800" b="1" dirty="0"/>
              <a:t>编译</a:t>
            </a:r>
            <a:r>
              <a:rPr lang="zh-CN" altLang="en-US" sz="4800" b="1" dirty="0"/>
              <a:t>过程</a:t>
            </a:r>
            <a:endParaRPr lang="zh-CN" altLang="en-US" sz="4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0674985" y="5873750"/>
            <a:ext cx="1166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陈烁峰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/>
          <p:cNvSpPr/>
          <p:nvPr/>
        </p:nvSpPr>
        <p:spPr>
          <a:xfrm>
            <a:off x="3885341" y="1484084"/>
            <a:ext cx="6550312" cy="2607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parse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阶段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将源代码转化为 AST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transform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阶段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对 AST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节点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进行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修剪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✂️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generate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阶段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将 AST 转化为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目标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代码并输出sourcemap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 indent="0">
              <a:lnSpc>
                <a:spcPct val="130000"/>
              </a:lnSpc>
              <a:buNone/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这里对应到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iwb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的格式转化也是这样的，划分为三个阶段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parse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阶段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iwb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的内容进行读取，转化为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JSON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格式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indent="0">
              <a:lnSpc>
                <a:spcPct val="130000"/>
              </a:lnSpc>
              <a:buNone/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transform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阶段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根据对应的关联关系转化成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enbx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相关的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数据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indent="0">
              <a:lnSpc>
                <a:spcPct val="130000"/>
              </a:lnSpc>
              <a:buNone/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generate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阶段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: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根据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enbx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相关数据转化为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enbx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文件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indent="0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  <a:hlinkClick r:id="rId1" action="ppaction://hlinkfile"/>
              </a:rPr>
              <a:t>传送门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69024" y="869168"/>
            <a:ext cx="895350" cy="52197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800" b="1" dirty="0"/>
              <a:t>小结</a:t>
            </a:r>
            <a:endParaRPr lang="zh-CN" altLang="en-US" sz="2800" b="1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565" y="4763135"/>
            <a:ext cx="7504430" cy="1449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2555" y="3280410"/>
            <a:ext cx="4425950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</a:t>
            </a:r>
            <a:r>
              <a:rPr lang="zh-CN" altLang="en-US" sz="4400" b="1" dirty="0">
                <a:latin typeface="+mj-lt"/>
                <a:ea typeface="微软雅黑" charset="0"/>
              </a:rPr>
              <a:t> </a:t>
            </a:r>
            <a:r>
              <a:rPr lang="en-US" altLang="zh-CN" sz="4400" b="1" dirty="0">
                <a:latin typeface="+mj-lt"/>
                <a:ea typeface="微软雅黑" charset="0"/>
              </a:rPr>
              <a:t>THREE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b="1" dirty="0" smtClean="0">
                <a:latin typeface="+mj-lt"/>
                <a:ea typeface="微软雅黑" charset="0"/>
                <a:sym typeface="+mn-ea"/>
              </a:rPr>
              <a:t>常见的</a:t>
            </a:r>
            <a:r>
              <a:rPr lang="en-US" altLang="zh-CN" sz="6000" b="1" dirty="0" smtClean="0">
                <a:latin typeface="+mj-lt"/>
                <a:ea typeface="微软雅黑" charset="0"/>
                <a:sym typeface="+mn-ea"/>
              </a:rPr>
              <a:t> AST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29870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Literal</a:t>
            </a:r>
            <a:r>
              <a:rPr lang="en-US" sz="2000" b="1" dirty="0" smtClean="0">
                <a:sym typeface="+mn-ea"/>
              </a:rPr>
              <a:t> </a:t>
            </a:r>
            <a:r>
              <a:rPr sz="2000" b="1" dirty="0" smtClean="0">
                <a:sym typeface="+mn-ea"/>
              </a:rPr>
              <a:t>['lɪtərəl]</a:t>
            </a:r>
            <a:r>
              <a:rPr lang="en-US" sz="2000" b="1" dirty="0" smtClean="0">
                <a:sym typeface="+mn-ea"/>
              </a:rPr>
              <a:t> - </a:t>
            </a:r>
            <a:r>
              <a:rPr lang="zh-CN" altLang="en-US" sz="2000" b="1" dirty="0" smtClean="0">
                <a:sym typeface="+mn-ea"/>
              </a:rPr>
              <a:t>字面量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906" y="1009860"/>
            <a:ext cx="6550312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比如 let name = '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feng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'; 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这里的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'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feng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'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就是字符串字面量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常见的字面量有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: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8040" y="1918335"/>
            <a:ext cx="5025390" cy="4086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2770" y="6113780"/>
            <a:ext cx="48164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sz="1400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babel 通过 xxLiteral 来抽象这部分内容</a:t>
            </a:r>
            <a:endParaRPr sz="1400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3879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 b="1" dirty="0" smtClean="0">
                <a:sym typeface="+mn-ea"/>
              </a:rPr>
              <a:t>Identifier [aɪ'dentɪfaɪə] - </a:t>
            </a:r>
            <a:r>
              <a:rPr lang="zh-CN" altLang="en-US" sz="2000" b="1" dirty="0" smtClean="0">
                <a:sym typeface="+mn-ea"/>
              </a:rPr>
              <a:t>标识符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906" y="1098760"/>
            <a:ext cx="6550312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标识符是由字母、数字、下划线、美元符号组成，常见的的有变量名、属性名、参数名等各种声明和引用的名字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7105" y="2028190"/>
            <a:ext cx="3221355" cy="4223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36658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 b="1" dirty="0" smtClean="0">
                <a:solidFill>
                  <a:srgbClr val="FF0000"/>
                </a:solidFill>
                <a:sym typeface="+mn-ea"/>
              </a:rPr>
              <a:t>Statement ['steɪtmənt] - </a:t>
            </a:r>
            <a:r>
              <a:rPr lang="zh-CN" altLang="en-US" sz="2000" b="1" dirty="0" smtClean="0">
                <a:solidFill>
                  <a:srgbClr val="FF0000"/>
                </a:solidFill>
                <a:sym typeface="+mn-ea"/>
              </a:rPr>
              <a:t>语句</a:t>
            </a:r>
            <a:endParaRPr lang="zh-CN" altLang="en-US" sz="2000" b="1" dirty="0" smtClean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906" y="1098760"/>
            <a:ext cx="6550312" cy="3708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可以独立执行的单位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2770" y="6113780"/>
            <a:ext cx="48164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sz="1400" dirty="0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语句是代码执行的最小单位</a:t>
            </a:r>
            <a:endParaRPr lang="zh-CN" sz="1400" dirty="0">
              <a:solidFill>
                <a:srgbClr val="FF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715" y="1558290"/>
            <a:ext cx="9131935" cy="419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44799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 b="1" dirty="0" smtClean="0">
                <a:sym typeface="+mn-ea"/>
              </a:rPr>
              <a:t>Declaration [ˌdekləˈreɪʃn] - </a:t>
            </a:r>
            <a:r>
              <a:rPr lang="zh-CN" altLang="en-US" sz="2000" b="1" dirty="0" smtClean="0">
                <a:sym typeface="+mn-ea"/>
              </a:rPr>
              <a:t>声明语句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906" y="1098760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声明语句是一种特殊的语句，例如声明了一个变量、函数、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class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import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export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等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4695" y="1748790"/>
            <a:ext cx="7976870" cy="4154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25634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 b="1" dirty="0" smtClean="0">
                <a:solidFill>
                  <a:srgbClr val="FF0000"/>
                </a:solidFill>
                <a:sym typeface="+mn-ea"/>
              </a:rPr>
              <a:t>Expression - </a:t>
            </a:r>
            <a:r>
              <a:rPr lang="zh-CN" altLang="en-US" sz="2000" b="1" dirty="0" smtClean="0">
                <a:solidFill>
                  <a:srgbClr val="FF0000"/>
                </a:solidFill>
                <a:sym typeface="+mn-ea"/>
              </a:rPr>
              <a:t>表达式</a:t>
            </a:r>
            <a:endParaRPr lang="zh-CN" altLang="en-US" sz="2000" b="1" dirty="0" smtClean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906" y="1098760"/>
            <a:ext cx="6550312" cy="3708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执行后会有返回值，也是和语句的区别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之一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655" y="1469390"/>
            <a:ext cx="6790055" cy="4635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00035" y="2543810"/>
            <a:ext cx="64541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当表达式作为语句执行时，会在外层包裹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ExpressStatement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35" y="3096260"/>
            <a:ext cx="3466465" cy="1122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26276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案例</a:t>
            </a:r>
            <a:r>
              <a:rPr lang="en-US" altLang="zh-CN" sz="2000" b="1" dirty="0" smtClean="0">
                <a:sym typeface="+mn-ea"/>
              </a:rPr>
              <a:t>: </a:t>
            </a:r>
            <a:r>
              <a:rPr lang="zh-CN" altLang="en-US" sz="2000" b="1" dirty="0" smtClean="0">
                <a:sym typeface="+mn-ea"/>
              </a:rPr>
              <a:t>给函数</a:t>
            </a:r>
            <a:r>
              <a:rPr lang="zh-CN" altLang="en-US" sz="2000" b="1" dirty="0" smtClean="0">
                <a:sym typeface="+mn-ea"/>
              </a:rPr>
              <a:t>插入</a:t>
            </a:r>
            <a:r>
              <a:rPr lang="zh-CN" altLang="en-US" sz="2000" b="1" dirty="0" smtClean="0">
                <a:sym typeface="+mn-ea"/>
              </a:rPr>
              <a:t>参数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770" y="1428115"/>
            <a:ext cx="6975475" cy="11703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我们经常会打印⼀些⽇志来辅助调试，但是有的时候会不知道⽇志是在哪个地⽅打印的。希望通过 babel 能够⾃动在console.log 等 api 中插⼊⽂件名和⾏列号的参数，⽅便定位到代码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0370" y="3263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核心</a:t>
            </a:r>
            <a:r>
              <a:rPr lang="zh-CN" altLang="en-US" sz="2000" b="1" dirty="0" smtClean="0">
                <a:sym typeface="+mn-ea"/>
              </a:rPr>
              <a:t>代码</a:t>
            </a:r>
            <a:endParaRPr lang="zh-CN" altLang="en-US" sz="2000" b="1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1238250"/>
            <a:ext cx="8382000" cy="438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14084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 b="1" dirty="0" smtClean="0">
                <a:sym typeface="+mn-ea"/>
              </a:rPr>
              <a:t>Class - </a:t>
            </a:r>
            <a:r>
              <a:rPr lang="zh-CN" altLang="en-US" sz="2000" b="1" dirty="0" smtClean="0">
                <a:sym typeface="+mn-ea"/>
              </a:rPr>
              <a:t>类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906" y="1098760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整个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class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的内容是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ClassBody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。属性是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ClassProperty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，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方法是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ClassMethod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，可以通过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kind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属性去区分是构造函数还是方法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2114550"/>
            <a:ext cx="10343515" cy="376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42559" y="965935"/>
            <a:ext cx="1706880" cy="138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 smtClean="0">
                <a:latin typeface="+mj-lt"/>
              </a:rPr>
              <a:t>目录</a:t>
            </a:r>
            <a:endParaRPr lang="en-US" altLang="zh-CN" sz="6000" dirty="0" smtClean="0">
              <a:latin typeface="+mj-lt"/>
            </a:endParaRPr>
          </a:p>
          <a:p>
            <a:pPr algn="ctr"/>
            <a:endParaRPr lang="en-US" altLang="zh-CN" sz="2400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02922" y="3233430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基本</a:t>
            </a:r>
            <a:r>
              <a:rPr lang="zh-CN" altLang="en-US" sz="2800" b="1" dirty="0" smtClean="0">
                <a:latin typeface="+mj-lt"/>
                <a:ea typeface="微软雅黑" charset="0"/>
              </a:rPr>
              <a:t>介绍</a:t>
            </a:r>
            <a:endParaRPr lang="zh-CN" altLang="en-US" sz="2800" b="1" dirty="0" smtClean="0">
              <a:latin typeface="+mj-lt"/>
              <a:ea typeface="微软雅黑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02369" y="3233430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总体</a:t>
            </a:r>
            <a:r>
              <a:rPr lang="zh-CN" altLang="en-US" sz="2800" b="1" dirty="0" smtClean="0">
                <a:latin typeface="+mj-lt"/>
                <a:ea typeface="微软雅黑" charset="0"/>
              </a:rPr>
              <a:t>流程</a:t>
            </a:r>
            <a:endParaRPr lang="zh-CN" altLang="en-US" sz="2800" b="1" dirty="0" smtClean="0">
              <a:latin typeface="+mj-lt"/>
              <a:ea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43600" y="3204210"/>
            <a:ext cx="222313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常见的</a:t>
            </a:r>
            <a:r>
              <a:rPr lang="en-US" altLang="zh-CN" sz="2800" b="1" dirty="0" smtClean="0">
                <a:latin typeface="+mj-lt"/>
                <a:ea typeface="微软雅黑" charset="0"/>
              </a:rPr>
              <a:t> AST</a:t>
            </a:r>
            <a:endParaRPr lang="en-US" altLang="zh-CN" sz="2800" b="1" dirty="0" smtClean="0">
              <a:latin typeface="+mj-lt"/>
              <a:ea typeface="微软雅黑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53309" y="3233430"/>
            <a:ext cx="1751798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实战</a:t>
            </a:r>
            <a:r>
              <a:rPr lang="zh-CN" altLang="en-US" sz="2800" b="1" dirty="0" smtClean="0">
                <a:latin typeface="+mj-lt"/>
                <a:ea typeface="微软雅黑" charset="0"/>
              </a:rPr>
              <a:t>案例</a:t>
            </a:r>
            <a:endParaRPr lang="zh-CN" altLang="en-US" sz="2800" b="1" dirty="0" smtClean="0">
              <a:latin typeface="+mj-lt"/>
              <a:ea typeface="微软雅黑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83333" y="4173471"/>
            <a:ext cx="1638300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443883" y="4173471"/>
            <a:ext cx="1638300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304433" y="4173471"/>
            <a:ext cx="1638300" cy="1133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8166807" y="4173471"/>
            <a:ext cx="1638300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17824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 b="1" dirty="0" smtClean="0">
                <a:sym typeface="+mn-ea"/>
              </a:rPr>
              <a:t>import - </a:t>
            </a:r>
            <a:r>
              <a:rPr lang="zh-CN" altLang="en-US" sz="2000" b="1" dirty="0" smtClean="0">
                <a:sym typeface="+mn-ea"/>
              </a:rPr>
              <a:t>导入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906" y="1098760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有三种类型的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Specifier: importSpecifier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importDefaultSpecifier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importNamespace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Specifier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2174240"/>
            <a:ext cx="8610600" cy="102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" y="3628390"/>
            <a:ext cx="8743950" cy="68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" y="4739640"/>
            <a:ext cx="8572500" cy="6477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8791" y="5813000"/>
            <a:ext cx="6550312" cy="3708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可以看出在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importDeclaration(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声明语句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)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下包含着各种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import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Specifier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1863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案例</a:t>
            </a:r>
            <a:r>
              <a:rPr lang="en-US" altLang="zh-CN" sz="2000" b="1" dirty="0" smtClean="0">
                <a:sym typeface="+mn-ea"/>
              </a:rPr>
              <a:t>: </a:t>
            </a:r>
            <a:r>
              <a:rPr lang="zh-CN" altLang="en-US" sz="2000" b="1" dirty="0" smtClean="0">
                <a:sym typeface="+mn-ea"/>
              </a:rPr>
              <a:t>自动</a:t>
            </a:r>
            <a:r>
              <a:rPr lang="zh-CN" altLang="en-US" sz="2000" b="1" dirty="0" smtClean="0">
                <a:sym typeface="+mn-ea"/>
              </a:rPr>
              <a:t>埋点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2770" y="1428115"/>
            <a:ext cx="6975475" cy="11703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在函数打桩或者想统计每个页面的访问次数时，一个个去给函数打桩或者页面埋点，会变得特别繁琐。希望通过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babel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实现一个简单的函数打桩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页面自动埋点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功能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0370" y="3263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核心</a:t>
            </a:r>
            <a:r>
              <a:rPr lang="zh-CN" altLang="en-US" sz="2000" b="1" dirty="0" smtClean="0">
                <a:sym typeface="+mn-ea"/>
              </a:rPr>
              <a:t>代码</a:t>
            </a:r>
            <a:endParaRPr lang="zh-CN" altLang="en-US" sz="2000" b="1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920750"/>
            <a:ext cx="9956800" cy="5200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0370" y="32639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核心</a:t>
            </a:r>
            <a:r>
              <a:rPr lang="zh-CN" altLang="en-US" sz="2000" b="1" dirty="0" smtClean="0">
                <a:sym typeface="+mn-ea"/>
              </a:rPr>
              <a:t>代码</a:t>
            </a:r>
            <a:endParaRPr lang="zh-CN" altLang="en-US" sz="2000" b="1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25" y="1499870"/>
            <a:ext cx="10687050" cy="2424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17710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2000" b="1" dirty="0" smtClean="0">
                <a:sym typeface="+mn-ea"/>
              </a:rPr>
              <a:t>export - </a:t>
            </a:r>
            <a:r>
              <a:rPr lang="zh-CN" altLang="en-US" sz="2000" b="1" dirty="0" smtClean="0">
                <a:sym typeface="+mn-ea"/>
              </a:rPr>
              <a:t>导</a:t>
            </a:r>
            <a:r>
              <a:rPr lang="zh-CN" altLang="en-US" sz="2000" b="1" dirty="0" smtClean="0">
                <a:sym typeface="+mn-ea"/>
              </a:rPr>
              <a:t>出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906" y="1098760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有三种类型声明语句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: ExportNamedDeclaration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ExportDefaultDeclaration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ExportAllDeclaration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2154555"/>
            <a:ext cx="9124950" cy="628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89300"/>
            <a:ext cx="6248400" cy="800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" y="4595495"/>
            <a:ext cx="6381750" cy="62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45421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Program &amp; Directive</a:t>
            </a:r>
            <a:r>
              <a:rPr lang="en-US" sz="2000" b="1" dirty="0" smtClean="0">
                <a:sym typeface="+mn-ea"/>
              </a:rPr>
              <a:t> - </a:t>
            </a:r>
            <a:r>
              <a:rPr lang="zh-CN" altLang="en-US" sz="2000" b="1" dirty="0" smtClean="0">
                <a:sym typeface="+mn-ea"/>
              </a:rPr>
              <a:t>根节点</a:t>
            </a:r>
            <a:r>
              <a:rPr lang="en-US" altLang="zh-CN" sz="2000" b="1" dirty="0" smtClean="0">
                <a:sym typeface="+mn-ea"/>
              </a:rPr>
              <a:t> &amp; </a:t>
            </a:r>
            <a:r>
              <a:rPr lang="zh-CN" altLang="en-US" sz="2000" b="1" dirty="0" smtClean="0">
                <a:sym typeface="+mn-ea"/>
              </a:rPr>
              <a:t>属性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770" y="1098550"/>
            <a:ext cx="7089775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program 是代表整个程序的节点，它有 body 属性代表程序体，存放 statement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(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语句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)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数组，就是具体执行的语句的集合。还有 directives 属性，存放 Directive 节点，比如"use strict" 这种指令会使用 Directive 节点表示。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075" y="2680970"/>
            <a:ext cx="9505950" cy="220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22802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File</a:t>
            </a:r>
            <a:r>
              <a:rPr lang="en-US" sz="2000" b="1" dirty="0" smtClean="0">
                <a:sym typeface="+mn-ea"/>
              </a:rPr>
              <a:t> - </a:t>
            </a:r>
            <a:r>
              <a:rPr lang="zh-CN" altLang="en-US" sz="2000" b="1" dirty="0" smtClean="0">
                <a:sym typeface="+mn-ea"/>
              </a:rPr>
              <a:t>最外层节点</a:t>
            </a:r>
            <a:r>
              <a:rPr lang="en-US" sz="2000" b="1" dirty="0" smtClean="0">
                <a:sym typeface="+mn-ea"/>
              </a:rPr>
              <a:t> </a:t>
            </a:r>
            <a:endParaRPr lang="en-US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906" y="1098760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babel 的 AST 最外层节点是 File，它有 program、comments、tokens 等属性，分别存放 Program 程序体、注释、token 等，是最外层节点。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2770" y="2013585"/>
            <a:ext cx="25374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AST 可视化查看工具</a:t>
            </a:r>
            <a:endParaRPr sz="2000" b="1" dirty="0" smtClean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3541" y="2549735"/>
            <a:ext cx="6550312" cy="3708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传送门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: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hlinkClick r:id="rId1" action="ppaction://hlinkfile"/>
              </a:rPr>
              <a:t>axtexplorer.net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025" y="2095500"/>
            <a:ext cx="8172450" cy="4113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692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000" b="1" dirty="0" smtClean="0">
                <a:sym typeface="+mn-ea"/>
              </a:rPr>
              <a:t>小结</a:t>
            </a:r>
            <a:endParaRPr lang="zh-CN"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2906" y="1098760"/>
            <a:ext cx="6550312" cy="23279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这一节，我们学习了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AST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相关的一些基础语法，知道了字面量、标识符、语句、表达式等语法，在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babel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编译过程中的表现形式是怎么样的。最后我们了解了在线转化工具，可以辅助我们更好的了解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AST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的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相关知识。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记得在培训的时候，成年人掌握知识大部分是通过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721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学习法，也就是有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70%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的知识是在实践的过程中学到的，因此我们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通过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2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个案例了解了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babel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。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接下来我们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将实现一个简单的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babel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加深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理解。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FOUR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实战</a:t>
            </a:r>
            <a:r>
              <a:rPr lang="zh-CN" altLang="en-US" sz="6000" dirty="0">
                <a:latin typeface="+mj-lt"/>
                <a:ea typeface="微软雅黑" charset="0"/>
              </a:rPr>
              <a:t>案例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6" name="文本框 5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34410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案例</a:t>
            </a:r>
            <a:r>
              <a:rPr lang="en-US" altLang="zh-CN" sz="2000" b="1" dirty="0" smtClean="0">
                <a:sym typeface="+mn-ea"/>
              </a:rPr>
              <a:t>: </a:t>
            </a:r>
            <a:r>
              <a:rPr lang="zh-CN" altLang="en-US" sz="2000" b="1" dirty="0" smtClean="0">
                <a:sym typeface="+mn-ea"/>
              </a:rPr>
              <a:t>实现一个简单的</a:t>
            </a:r>
            <a:r>
              <a:rPr lang="en-US" altLang="zh-CN" sz="2000" b="1" dirty="0" smtClean="0">
                <a:sym typeface="+mn-ea"/>
              </a:rPr>
              <a:t> babel 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2906" y="1192740"/>
            <a:ext cx="6550312" cy="12096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通过前面的学习，我们了解到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babel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的整体编译过程可简单地划分成三步：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1 parse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阶段将源代码转化为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AST</a:t>
            </a:r>
            <a:endParaRPr lang="en-US" altLang="zh-CN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2 transform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阶段可以对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AST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进行操作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3 generator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阶段可以将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AST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转化为目标代码并生成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source-map</a:t>
            </a:r>
            <a:endParaRPr lang="en-US" altLang="zh-CN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2969895"/>
            <a:ext cx="9230995" cy="1783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</a:t>
            </a:r>
            <a:r>
              <a:rPr lang="zh-CN" altLang="en-US" sz="4400" b="1" dirty="0">
                <a:latin typeface="+mj-lt"/>
                <a:ea typeface="微软雅黑" charset="0"/>
              </a:rPr>
              <a:t> </a:t>
            </a:r>
            <a:r>
              <a:rPr lang="en-US" altLang="zh-CN" sz="4400" b="1" dirty="0" smtClean="0">
                <a:latin typeface="+mj-lt"/>
                <a:ea typeface="微软雅黑" charset="0"/>
              </a:rPr>
              <a:t>ONE</a:t>
            </a:r>
            <a:endParaRPr lang="zh-CN" altLang="en-US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charset="0"/>
              </a:rPr>
              <a:t>基本</a:t>
            </a:r>
            <a:r>
              <a:rPr lang="zh-CN" altLang="en-US" sz="6000" dirty="0" smtClean="0">
                <a:latin typeface="+mj-lt"/>
                <a:ea typeface="微软雅黑" charset="0"/>
              </a:rPr>
              <a:t>介绍</a:t>
            </a:r>
            <a:endParaRPr lang="zh-CN" altLang="en-US" sz="6000" dirty="0" smtClean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21209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实现一个</a:t>
            </a:r>
            <a:r>
              <a:rPr lang="en-US" altLang="zh-CN" sz="2000" b="1" dirty="0" smtClean="0">
                <a:sym typeface="+mn-ea"/>
              </a:rPr>
              <a:t> parse</a:t>
            </a:r>
            <a:r>
              <a:rPr lang="en-US" altLang="zh-CN" sz="2000" b="1" dirty="0" smtClean="0">
                <a:sym typeface="+mn-ea"/>
              </a:rPr>
              <a:t>r 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2906" y="1192740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依据：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babel 的 parser 并不是完全自己实现的，而是基于 acorn 并通过继承插件的方式进行拓展</a:t>
            </a:r>
            <a:endParaRPr lang="en-US" altLang="zh-CN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8146" y="1929340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如何实现一个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parser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插件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呢？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继承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acorn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Parser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类并进行拓展，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例如：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600" y="1842770"/>
            <a:ext cx="3803650" cy="40557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8146" y="3173940"/>
            <a:ext cx="6550312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如何使用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parser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插件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呢？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如下：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" y="3858260"/>
            <a:ext cx="3803015" cy="2369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21209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实现一个</a:t>
            </a:r>
            <a:r>
              <a:rPr lang="en-US" altLang="zh-CN" sz="2000" b="1" dirty="0" smtClean="0">
                <a:sym typeface="+mn-ea"/>
              </a:rPr>
              <a:t> parse</a:t>
            </a:r>
            <a:r>
              <a:rPr lang="en-US" altLang="zh-CN" sz="2000" b="1" dirty="0" smtClean="0">
                <a:sym typeface="+mn-ea"/>
              </a:rPr>
              <a:t>r 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2906" y="1192740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思路：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1 获取到用户传入的配置项，根据配置项去加载对应的 parser 插件</a:t>
            </a:r>
            <a:endParaRPr lang="en-US" altLang="zh-CN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    2 通过继承的方式对 acorn 的 parser 进行拓展</a:t>
            </a:r>
            <a:endParaRPr lang="en-US" altLang="zh-CN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770" y="2332355"/>
            <a:ext cx="10303510" cy="2921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23272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实现一个</a:t>
            </a:r>
            <a:r>
              <a:rPr lang="en-US" altLang="zh-CN" sz="2000" b="1" dirty="0" smtClean="0">
                <a:sym typeface="+mn-ea"/>
              </a:rPr>
              <a:t> </a:t>
            </a:r>
            <a:r>
              <a:rPr lang="en-US" altLang="zh-CN" sz="2000" b="1" dirty="0" smtClean="0">
                <a:sym typeface="+mn-ea"/>
              </a:rPr>
              <a:t>traverse 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2906" y="1192740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依据：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traverse 是遍历 AST，并且在遍历的过程中判断节点的类型是否有对应的函数，在函数里面实现对 AST 的增删改</a:t>
            </a:r>
            <a:endParaRPr lang="en-US" altLang="zh-CN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3541" y="2025860"/>
            <a:ext cx="6550312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如何使用？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如下：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805" y="2773045"/>
            <a:ext cx="6090920" cy="2746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23272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实现一个</a:t>
            </a:r>
            <a:r>
              <a:rPr lang="en-US" altLang="zh-CN" sz="2000" b="1" dirty="0" smtClean="0">
                <a:sym typeface="+mn-ea"/>
              </a:rPr>
              <a:t> </a:t>
            </a:r>
            <a:r>
              <a:rPr lang="en-US" altLang="zh-CN" sz="2000" b="1" dirty="0" smtClean="0">
                <a:sym typeface="+mn-ea"/>
              </a:rPr>
              <a:t>traverse 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2906" y="1192740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思路：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1 对 AST 进行深度优先遍历</a:t>
            </a:r>
            <a:endParaRPr lang="en-US" altLang="zh-CN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    2 在遍历的过程中，根据类型调用不同的 visitor 函数</a:t>
            </a:r>
            <a:endParaRPr lang="en-US" altLang="zh-CN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3541" y="2378920"/>
            <a:ext cx="6550312" cy="14890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这里会有一个问题，在深度遍历的过程中，我们需要如何判断哪些子属性需要继续遍历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呢？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- 维护一份 Map 数据，对应每一个节点中可以遍历的子属性（因为子属性里面有可能包含子节点）</a:t>
            </a:r>
            <a:endParaRPr lang="en-US" altLang="zh-CN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255270"/>
            <a:ext cx="23272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实现一个</a:t>
            </a:r>
            <a:r>
              <a:rPr lang="en-US" altLang="zh-CN" sz="2000" b="1" dirty="0" smtClean="0">
                <a:sym typeface="+mn-ea"/>
              </a:rPr>
              <a:t> </a:t>
            </a:r>
            <a:r>
              <a:rPr lang="en-US" altLang="zh-CN" sz="2000" b="1" dirty="0" smtClean="0">
                <a:sym typeface="+mn-ea"/>
              </a:rPr>
              <a:t>traverse </a:t>
            </a:r>
            <a:endParaRPr lang="en-US" altLang="zh-CN" sz="2000" b="1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005" y="654050"/>
            <a:ext cx="5213350" cy="5692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255270"/>
            <a:ext cx="30911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实现一个</a:t>
            </a:r>
            <a:r>
              <a:rPr lang="en-US" altLang="zh-CN" sz="2000" b="1" dirty="0" smtClean="0">
                <a:sym typeface="+mn-ea"/>
              </a:rPr>
              <a:t> traverse - </a:t>
            </a:r>
            <a:r>
              <a:rPr lang="en-US" altLang="zh-CN" sz="2000" b="1" dirty="0" smtClean="0">
                <a:sym typeface="+mn-ea"/>
              </a:rPr>
              <a:t>path</a:t>
            </a:r>
            <a:endParaRPr lang="en-US" altLang="zh-CN" sz="2000" b="1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4915" y="429260"/>
            <a:ext cx="4726940" cy="6185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2770" y="1014730"/>
            <a:ext cx="516382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 dirty="0" smtClean="0">
                <a:sym typeface="+mn-ea"/>
              </a:rPr>
              <a:t>实现 path 的思路: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前提: path 可以简单的理解是链表，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       是在深度优先遍历的过程中，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       不断地去关联父子path</a:t>
            </a:r>
            <a:endParaRPr lang="en-US" altLang="zh-CN" sz="2000" b="1" dirty="0" smtClean="0">
              <a:sym typeface="+mn-ea"/>
            </a:endParaRPr>
          </a:p>
          <a:p>
            <a:pPr algn="l"/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做法: 在遍历的过程中，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创建一个节点 NodePath, 不断地去关联path</a:t>
            </a:r>
            <a:endParaRPr lang="en-US" altLang="zh-CN" sz="2000" b="1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255270"/>
            <a:ext cx="33928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实现一个</a:t>
            </a:r>
            <a:r>
              <a:rPr lang="en-US" altLang="zh-CN" sz="2000" b="1" dirty="0" smtClean="0">
                <a:sym typeface="+mn-ea"/>
              </a:rPr>
              <a:t> traverse - </a:t>
            </a:r>
            <a:r>
              <a:rPr lang="en-US" altLang="zh-CN" sz="2000" b="1" dirty="0" smtClean="0">
                <a:sym typeface="+mn-ea"/>
              </a:rPr>
              <a:t>Scope </a:t>
            </a:r>
            <a:endParaRPr lang="en-US" altLang="zh-CN" sz="2000" b="1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9880" y="165735"/>
            <a:ext cx="4535805" cy="6526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2770" y="1014730"/>
            <a:ext cx="5624830" cy="47078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 dirty="0" smtClean="0">
                <a:sym typeface="+mn-ea"/>
              </a:rPr>
              <a:t>实现 Scope 的思路:</a:t>
            </a:r>
            <a:endParaRPr lang="en-US" altLang="zh-CN" sz="2000" b="1" dirty="0" smtClean="0">
              <a:sym typeface="+mn-ea"/>
            </a:endParaRPr>
          </a:p>
          <a:p>
            <a:pPr algn="l"/>
            <a:endParaRPr lang="en-US" altLang="zh-CN" sz="2000" b="1" dirty="0" smtClean="0">
              <a:sym typeface="+mn-ea"/>
            </a:endParaRPr>
          </a:p>
          <a:p>
            <a:pPr algn="l"/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前提: path.scope 记录着整条作用域链，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包括声明的变量和对该声明的引用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能生成 scope 的 AST 叫做 block，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比如 FunctionDeclaration 就是一个 block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scope 中记录着 bindings, 也就是声明，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每个声明会记录在哪儿声明的，哪里引用的</a:t>
            </a:r>
            <a:endParaRPr lang="en-US" altLang="zh-CN" sz="2000" b="1" dirty="0" smtClean="0">
              <a:sym typeface="+mn-ea"/>
            </a:endParaRPr>
          </a:p>
          <a:p>
            <a:pPr algn="l"/>
            <a:endParaRPr lang="en-US" altLang="zh-CN" sz="2000" b="1" dirty="0" smtClean="0">
              <a:sym typeface="+mn-ea"/>
            </a:endParaRPr>
          </a:p>
          <a:p>
            <a:pPr algn="l"/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做法: 遇到 block 节点，创建 scope 的时候，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遍历作用域中的所有声明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(VariableDeclaration、FunctionDeclaration)， </a:t>
            </a:r>
            <a:endParaRPr lang="en-US" altLang="zh-CN" sz="2000" b="1" dirty="0" smtClean="0">
              <a:sym typeface="+mn-ea"/>
            </a:endParaRPr>
          </a:p>
          <a:p>
            <a:pPr algn="l"/>
            <a:r>
              <a:rPr lang="en-US" altLang="zh-CN" sz="2000" b="1" dirty="0" smtClean="0">
                <a:sym typeface="+mn-ea"/>
              </a:rPr>
              <a:t>记录该 binding 到 scope 中。</a:t>
            </a:r>
            <a:endParaRPr lang="en-US" altLang="zh-CN" sz="2000" b="1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25177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实现一个</a:t>
            </a:r>
            <a:r>
              <a:rPr lang="en-US" altLang="zh-CN" sz="2000" b="1" dirty="0" smtClean="0">
                <a:sym typeface="+mn-ea"/>
              </a:rPr>
              <a:t> </a:t>
            </a:r>
            <a:r>
              <a:rPr lang="en-US" altLang="zh-CN" sz="2000" b="1" dirty="0" smtClean="0">
                <a:sym typeface="+mn-ea"/>
              </a:rPr>
              <a:t>generator 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2906" y="1192740"/>
            <a:ext cx="6550312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思路：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1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根据不同的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AST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类型输出不同的字符串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   2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在输出的过程中记录目标代码的行和列，通过目标行列和源代码的行列关联关系生成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source-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map</a:t>
            </a:r>
            <a:endParaRPr lang="en-US" altLang="zh-CN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4595" y="2211705"/>
            <a:ext cx="5524500" cy="391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FIVE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0255" y="2417445"/>
            <a:ext cx="553974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对未来的</a:t>
            </a:r>
            <a:r>
              <a:rPr lang="zh-CN" altLang="en-US" sz="6000" dirty="0">
                <a:latin typeface="+mj-lt"/>
                <a:ea typeface="微软雅黑" charset="0"/>
              </a:rPr>
              <a:t>展望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73846" y="463125"/>
            <a:ext cx="6550312" cy="3708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结合人工智能解放生产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力</a:t>
            </a:r>
            <a:endParaRPr lang="zh-CN" altLang="en-US" sz="14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屏幕录制2022-10-08 下午11.40.3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87475" y="1002030"/>
            <a:ext cx="9601835" cy="560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942641" y="975112"/>
            <a:ext cx="6413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定义</a:t>
            </a:r>
            <a:endParaRPr lang="zh-CN" altLang="en-US" b="1" dirty="0" smtClean="0"/>
          </a:p>
        </p:txBody>
      </p:sp>
      <p:sp>
        <p:nvSpPr>
          <p:cNvPr id="18" name="矩形 17"/>
          <p:cNvSpPr/>
          <p:nvPr/>
        </p:nvSpPr>
        <p:spPr>
          <a:xfrm>
            <a:off x="959621" y="1498175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babel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是一个转译器，它能把新语法写的代码转化为目标环境支持的语法，并且对目标环境不支持的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api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自动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polyfill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785" y="2583180"/>
            <a:ext cx="3152775" cy="36849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47540" y="2964180"/>
            <a:ext cx="4012565" cy="17684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babel 是巴别塔的意思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当时人类联合起来兴建希望能通往天堂的高塔，为了阻止人类的计划，上帝让人类说不同的语言，使人类相互之间不能沟通，计划因此失败，人类自此各散东西。此事件，为世上出现不同语言和种族提供解释。这座塔就是巴别塔。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                 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               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                                   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60875" y="4346575"/>
            <a:ext cx="3862070" cy="370840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- 来自《圣经》的典故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53235" y="2771890"/>
            <a:ext cx="868553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</a:t>
            </a:r>
            <a:r>
              <a:rPr lang="en-US" altLang="zh-CN" sz="4800" b="1" dirty="0" smtClean="0"/>
              <a:t>YOU FOR </a:t>
            </a:r>
            <a:r>
              <a:rPr lang="en-US" altLang="zh-CN" sz="4800" b="1" dirty="0"/>
              <a:t>WATCHING</a:t>
            </a:r>
            <a:br>
              <a:rPr lang="en-US" altLang="zh-CN" sz="4800" b="1" dirty="0"/>
            </a:br>
            <a:r>
              <a:rPr lang="zh-CN" altLang="en-US" b="1" dirty="0"/>
              <a:t>你盼世界，我盼你无</a:t>
            </a:r>
            <a:r>
              <a:rPr lang="en-US" altLang="zh-CN" b="1" dirty="0"/>
              <a:t>bug</a:t>
            </a:r>
            <a:endParaRPr lang="en-US" altLang="zh-CN" b="1" dirty="0"/>
          </a:p>
        </p:txBody>
      </p:sp>
      <p:pic>
        <p:nvPicPr>
          <p:cNvPr id="2" name="图片 1" descr="企业微信截图_166571946671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2710" y="3738880"/>
            <a:ext cx="3040380" cy="30473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572770" y="610870"/>
            <a:ext cx="692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用途</a:t>
            </a:r>
            <a:endParaRPr lang="zh-CN" altLang="en-US" sz="2000"/>
          </a:p>
        </p:txBody>
      </p:sp>
      <p:sp>
        <p:nvSpPr>
          <p:cNvPr id="59" name="矩形 58"/>
          <p:cNvSpPr/>
          <p:nvPr/>
        </p:nvSpPr>
        <p:spPr>
          <a:xfrm>
            <a:off x="572906" y="1192740"/>
            <a:ext cx="6550312" cy="4108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- 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对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esnext/typescript 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转译，兼容目标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环境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72906" y="1603585"/>
            <a:ext cx="6550312" cy="3708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常见的有 @babel/preset-env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polyfill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等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79891" y="2253190"/>
            <a:ext cx="6550312" cy="4108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- 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对</a:t>
            </a:r>
            <a:r>
              <a:rPr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一些特殊功能的代码转化</a:t>
            </a:r>
            <a:endParaRPr sz="16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9891" y="2664035"/>
            <a:ext cx="6550312" cy="12096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例如自动埋点等。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babel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提供了许多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api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1 @babel/parser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将代码转化为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AST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2 @babel/traverse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对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AST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进行操作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3 @babel/generator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AST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转化为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源代码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213860" y="3653790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4340860" y="3780790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79891" y="4053415"/>
            <a:ext cx="6550312" cy="4108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- </a:t>
            </a:r>
            <a:r>
              <a:rPr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对代码进行分析</a:t>
            </a:r>
            <a:endParaRPr sz="16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79891" y="4464260"/>
            <a:ext cx="6550312" cy="3708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常见的有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eslint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等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9024" y="869168"/>
            <a:ext cx="16078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初步</a:t>
            </a:r>
            <a:r>
              <a:rPr lang="zh-CN" altLang="en-US" sz="2800" b="1" dirty="0"/>
              <a:t>认识</a:t>
            </a:r>
            <a:endParaRPr lang="zh-CN" altLang="en-US" sz="2800" b="1" dirty="0"/>
          </a:p>
        </p:txBody>
      </p:sp>
      <p:sp>
        <p:nvSpPr>
          <p:cNvPr id="8" name="矩形 7"/>
          <p:cNvSpPr/>
          <p:nvPr/>
        </p:nvSpPr>
        <p:spPr>
          <a:xfrm>
            <a:off x="4029444" y="1765768"/>
            <a:ext cx="7039406" cy="117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babel 的名字来源于巴别塔，是一个 js </a:t>
            </a:r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转译</a:t>
            </a: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器，他可以对 esnext/typescript代码进行转译，同时还暴露了一些api，提供给开发者进行特定用途的转化，除此之外，还能进行代码分析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TWO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总体</a:t>
            </a:r>
            <a:r>
              <a:rPr lang="zh-CN" altLang="en-US" sz="6000" dirty="0">
                <a:latin typeface="+mj-lt"/>
                <a:ea typeface="微软雅黑" charset="0"/>
              </a:rPr>
              <a:t>流程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610870"/>
            <a:ext cx="14331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 dirty="0" smtClean="0">
                <a:sym typeface="+mn-ea"/>
              </a:rPr>
              <a:t>parse </a:t>
            </a:r>
            <a:r>
              <a:rPr lang="zh-CN" altLang="en-US" sz="2000" b="1" dirty="0" smtClean="0">
                <a:sym typeface="+mn-ea"/>
              </a:rPr>
              <a:t>阶段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2906" y="1192740"/>
            <a:ext cx="6550312" cy="7308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parse 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阶段的目的是把源代码字符串转化成机器能够理解的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AST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，这个过程分成词法分析、语法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分析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73541" y="2106505"/>
            <a:ext cx="6550312" cy="9296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比如 let name = '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feng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'; 这样一段源码，我们要先把它分成一个个不能细分的单词（token），也就是 let, name, =, '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feng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'，这个按照单词的构成规则来拆分字符串成单词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的过程是词法分析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4176" y="3219025"/>
            <a:ext cx="6550312" cy="6502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将 token 进行递归组装，生成 AST，这个过程称为语法分析，根据不同的语法结构，组装不同的对象，生成语法树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4051935"/>
            <a:ext cx="9207500" cy="245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2770" y="1024255"/>
            <a:ext cx="19316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 dirty="0" smtClean="0">
                <a:sym typeface="+mn-ea"/>
              </a:rPr>
              <a:t>transform </a:t>
            </a:r>
            <a:r>
              <a:rPr lang="zh-CN" altLang="en-US" sz="2000" b="1" dirty="0" smtClean="0">
                <a:sym typeface="+mn-ea"/>
              </a:rPr>
              <a:t>阶段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72906" y="1606125"/>
            <a:ext cx="6550312" cy="4108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对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parse 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阶段生成的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AST 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进行遍历，对节点进行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操作</a:t>
            </a:r>
            <a:endParaRPr lang="zh-CN" altLang="en-US" sz="16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72770" y="2704465"/>
            <a:ext cx="19132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 b="1" dirty="0" smtClean="0">
                <a:sym typeface="+mn-ea"/>
              </a:rPr>
              <a:t>genertate </a:t>
            </a:r>
            <a:r>
              <a:rPr lang="zh-CN" altLang="en-US" sz="2000" b="1" dirty="0" smtClean="0">
                <a:sym typeface="+mn-ea"/>
              </a:rPr>
              <a:t>阶段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72906" y="3286335"/>
            <a:ext cx="6550312" cy="4108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将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AST </a:t>
            </a: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转化为源代码，并生成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 source-ma</a:t>
            </a:r>
            <a:r>
              <a:rPr lang="en-US" altLang="zh-CN" sz="1600" b="1" dirty="0">
                <a:solidFill>
                  <a:schemeClr val="tx2">
                    <a:lumMod val="50000"/>
                  </a:schemeClr>
                </a:solidFill>
                <a:latin typeface="微软雅黑" charset="0"/>
                <a:ea typeface="微软雅黑" charset="0"/>
              </a:rPr>
              <a:t>p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3860</Words>
  <Application>WPS 演示</Application>
  <PresentationFormat>宽屏</PresentationFormat>
  <Paragraphs>242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1" baseType="lpstr">
      <vt:lpstr>Arial</vt:lpstr>
      <vt:lpstr>宋体</vt:lpstr>
      <vt:lpstr>Wingdings</vt:lpstr>
      <vt:lpstr>Segoe UI Light</vt:lpstr>
      <vt:lpstr>苹方-简</vt:lpstr>
      <vt:lpstr>Segoe UI Light</vt:lpstr>
      <vt:lpstr>Thonburi</vt:lpstr>
      <vt:lpstr>微软雅黑</vt:lpstr>
      <vt:lpstr>微软雅黑</vt:lpstr>
      <vt:lpstr>Century Gothic</vt:lpstr>
      <vt:lpstr>汉仪旗黑</vt:lpstr>
      <vt:lpstr>Segoe UI</vt:lpstr>
      <vt:lpstr>微软雅黑</vt:lpstr>
      <vt:lpstr>宋体</vt:lpstr>
      <vt:lpstr>Arial Unicode MS</vt:lpstr>
      <vt:lpstr>Calibri</vt:lpstr>
      <vt:lpstr>Helvetica Neue</vt:lpstr>
      <vt:lpstr>汉仪书宋二KW</vt:lpstr>
      <vt:lpstr>Apple Color Emoji</vt:lpstr>
      <vt:lpstr>宋体-简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creator>BOSSPPT 2017-2018</dc:creator>
  <cp:keywords>BOSSPPT顶尖职业文案</cp:keywords>
  <dc:description>BOSSPPT致力于提供高质量，有品质的模板，拒绝垃圾模板！
本模板由bossppt设计师制作或制作师二次制作整理，bossppt为此花费了大量心血。
如果非本店购买，请直接向盗版店进行索赔。
本店淘宝唯一购买网址：https://chinappt.taobao.com</dc:description>
  <dc:subject>BOSSPPT 2017-2018</dc:subject>
  <cp:category>店铺： BOSSPPT顶尖职业文案</cp:category>
  <cp:lastModifiedBy>enson</cp:lastModifiedBy>
  <cp:revision>88</cp:revision>
  <dcterms:created xsi:type="dcterms:W3CDTF">2022-10-17T09:00:09Z</dcterms:created>
  <dcterms:modified xsi:type="dcterms:W3CDTF">2022-10-17T09:00:09Z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18686F07AE188EE1FE3F1463A662DF5F</vt:lpwstr>
  </property>
  <property fmtid="{D5CDD505-2E9C-101B-9397-08002B2CF9AE}" pid="3" name="KSOProductBuildVer">
    <vt:lpwstr>2052-4.6.1.7467</vt:lpwstr>
  </property>
</Properties>
</file>